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638467-67CB-979C-EF94-AC3D5AC90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08E4BFE-1CFB-9F71-6D4E-EE73D89A59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E5AF46-BCD8-7078-647A-D2C22AA87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AB1C06D-774C-B1D3-CC53-C93B52FAF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BA07B9B-C19B-89AA-4789-D0AD1D23C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951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4172FC-BFF3-818A-EE52-5149BADAB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402047D-81F0-FAC9-51CE-44CDA5F035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44AB0C3-B7CF-006C-6687-57CBD3F1A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2D4A002-E1A9-2FEB-3E57-150592987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8A516F-FD0B-E584-7427-D30DBFB75A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5714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0CAB633B-D205-4A1B-D18C-ABC60FE16A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E0915F6-B48F-9BA0-9CE4-F03BA7A6A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C015B02-2C62-28C9-7DDE-CB673A745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7069C1E-00DF-C9B3-42E3-372EC3E49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55FF4D0-91DC-DA26-B7F5-E09D37D04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89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D07299-4DBB-7A39-8AF2-CCF6091E8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208AC16-24D3-87E8-AB90-D189012F4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6C2E953-5DA9-8D03-2ADA-17969E871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7D3457-C133-3610-AF01-D1D1AFB08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DAC84D5-F065-F17B-D223-850192C48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031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60B363-8334-631D-5322-405E19195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9EEEB9D-86BB-2C32-1B47-72CDE29EA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F1E8C7-0113-0C56-9415-899D4DEBF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42CA90D-CE1B-4925-1F29-8554AC18E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6CC07D8-9745-F9ED-D411-04BDF8AEF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010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10D922-0473-4055-B599-C52E9A8AB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AC04B9-E714-C918-A47E-91C030548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4EE0F96-34BA-A094-41C2-C7759A249F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765D15B-088E-61A2-6208-DF4FC4AE7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7FC465C-D5AD-5447-11C0-FE1C4B16B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0966C8A-22BA-F867-8111-334737900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4604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865D7B-AE90-3B1A-0B7A-F5C8D0008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488DF63-3C91-66C4-A2F4-8BF9B830E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0F219401-A069-4450-7198-45FC7A2EB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9EDA562-BDCB-4D06-43AC-B9649C6419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8841997-CD0B-56C8-8DBC-5F3F793E21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1AB481DE-5083-9F2B-0C76-45EE72533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0306507-3DF6-24B7-999D-EBB56AFB1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6D9B9B2-C61C-B53F-7D54-A1A1C4850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615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0A71EC-6E48-10AA-611F-63C8346E8C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879BF36-EBDA-EF89-40D2-5B5C82BE4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5C651198-6586-6FCA-91C2-EFFC309C1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F65BB48-239D-1515-164D-8B632E345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1942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F9EF67A-3B80-FD52-31EC-1347A47FFB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6FF53CB-A3D5-4965-7B0B-6193603E9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E4AFF91-C56F-D779-8AA4-9BACF52AB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9461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79C456-C310-61C4-5BC0-0D874C9E6A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E647B1E-A393-EED6-7239-CC89081F2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E52652F-CED7-03DF-97BA-3F122EB54E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A16F3E9-B485-5396-2396-0F783DB9F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C3268A97-2001-7225-47DB-95D9BA0F9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C0346B2-5C8F-6F9D-CE30-3678657CC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033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C26353-7F34-8F8B-5661-E75447C9A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76A2E610-CD2B-CEB6-6133-4F55395FBB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F9335C6-75E5-E9A2-7E47-C2F4F8F24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B88C21C-33A7-358D-A41E-045DBFD13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F0CC630-8573-F021-38FF-567AA1123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435E3B9-2E94-BD91-BA38-E4634AC6E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260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8494182-E67B-5AD9-78A6-D95762ADA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C9F1615-5CFC-68C9-D8EC-2FDCBF1FDD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B563F0D-6156-81BC-E1BF-6C3777AD3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C640D-1865-4B7C-B3BF-55ECD3CD4052}" type="datetimeFigureOut">
              <a:rPr lang="cs-CZ" smtClean="0"/>
              <a:t>12.04.2025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D5CEE49-2A88-531E-71CC-E6E3926D0F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A4EDF7B-CB53-D4FD-FFF8-F64F80A41A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597F3-F9C9-4ECB-A03E-116C017598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0076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C66115-B54A-D1B1-F571-0CE02F9AEC1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3A699DF-2916-96C3-CCA6-141B98F2C9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09D03EE-0DE4-28FA-1F75-7C20F911D9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70" y="0"/>
            <a:ext cx="105426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566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2F11BE-D0D1-2CCC-ADD5-83E673C48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A88D5-AD89-90B1-8A5F-6D49F45A91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4600" i="1" dirty="0">
                <a:solidFill>
                  <a:srgbClr val="002060"/>
                </a:solidFill>
                <a:latin typeface="Sitka Subheading Semibold" pitchFamily="2" charset="0"/>
              </a:rPr>
              <a:t>Proto již nejste cizinci a přistěhovalci, nýbrž spoluobčané svatých a patříte do Boží rodiny; </a:t>
            </a:r>
            <a:r>
              <a:rPr lang="cs-CZ" sz="4600" i="1" u="sng" dirty="0">
                <a:solidFill>
                  <a:srgbClr val="002060"/>
                </a:solidFill>
                <a:latin typeface="Sitka Subheading Semibold" pitchFamily="2" charset="0"/>
              </a:rPr>
              <a:t>byli jste vybudováni na základě apoštolů a proroků, kde je úhelným kamenem sám Kristus Ježíš, v němž se celá stavba spojuje dohromady a roste ve svatou svatyni v Pánu; </a:t>
            </a:r>
            <a:r>
              <a:rPr lang="cs-CZ" sz="4600" i="1" dirty="0">
                <a:solidFill>
                  <a:srgbClr val="002060"/>
                </a:solidFill>
                <a:latin typeface="Sitka Subheading Semibold" pitchFamily="2" charset="0"/>
              </a:rPr>
              <a:t>v něm jste i vy všichni spolu budováni v Boží příbytek v Duchu. </a:t>
            </a:r>
            <a:r>
              <a:rPr lang="cs-CZ" sz="4600" i="1" dirty="0" err="1">
                <a:solidFill>
                  <a:srgbClr val="002060"/>
                </a:solidFill>
                <a:latin typeface="Sitka Subheading Semibold" pitchFamily="2" charset="0"/>
              </a:rPr>
              <a:t>Ef</a:t>
            </a:r>
            <a:r>
              <a:rPr lang="cs-CZ" sz="4600" i="1" dirty="0">
                <a:solidFill>
                  <a:srgbClr val="002060"/>
                </a:solidFill>
                <a:latin typeface="Sitka Subheading Semibold" pitchFamily="2" charset="0"/>
              </a:rPr>
              <a:t> 2,19-22</a:t>
            </a:r>
          </a:p>
        </p:txBody>
      </p:sp>
    </p:spTree>
    <p:extLst>
      <p:ext uri="{BB962C8B-B14F-4D97-AF65-F5344CB8AC3E}">
        <p14:creationId xmlns:p14="http://schemas.microsoft.com/office/powerpoint/2010/main" val="1255661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E5AE40-B2E1-91DC-481B-B9D8837C9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8C3C011-5556-7B81-242E-0FB781CEF1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i="1" dirty="0">
              <a:solidFill>
                <a:srgbClr val="002060"/>
              </a:solidFill>
              <a:latin typeface="Sitka Subheading Semibold" pitchFamily="2" charset="0"/>
            </a:endParaRPr>
          </a:p>
          <a:p>
            <a:pPr marL="0" indent="0">
              <a:buNone/>
            </a:pPr>
            <a:r>
              <a:rPr lang="cs-CZ" sz="6000" i="1" dirty="0">
                <a:solidFill>
                  <a:srgbClr val="002060"/>
                </a:solidFill>
                <a:latin typeface="Sitka Subheading Semibold" pitchFamily="2" charset="0"/>
              </a:rPr>
              <a:t>Vy sami jako </a:t>
            </a:r>
            <a:r>
              <a:rPr lang="cs-CZ" sz="6000" i="1" u="sng" dirty="0">
                <a:solidFill>
                  <a:srgbClr val="002060"/>
                </a:solidFill>
                <a:latin typeface="Sitka Subheading Semibold" pitchFamily="2" charset="0"/>
              </a:rPr>
              <a:t>živé kameny </a:t>
            </a:r>
            <a:r>
              <a:rPr lang="cs-CZ" sz="6000" i="1" dirty="0">
                <a:solidFill>
                  <a:srgbClr val="002060"/>
                </a:solidFill>
                <a:latin typeface="Sitka Subheading Semibold" pitchFamily="2" charset="0"/>
              </a:rPr>
              <a:t>jste budováni jako </a:t>
            </a:r>
            <a:r>
              <a:rPr lang="cs-CZ" sz="6000" i="1" u="sng" dirty="0">
                <a:solidFill>
                  <a:srgbClr val="002060"/>
                </a:solidFill>
                <a:latin typeface="Sitka Subheading Semibold" pitchFamily="2" charset="0"/>
              </a:rPr>
              <a:t>duchovní dům </a:t>
            </a:r>
            <a:r>
              <a:rPr lang="cs-CZ" sz="6000" i="1" dirty="0">
                <a:solidFill>
                  <a:srgbClr val="002060"/>
                </a:solidFill>
                <a:latin typeface="Sitka Subheading Semibold" pitchFamily="2" charset="0"/>
              </a:rPr>
              <a:t>ve svaté kněžstvo, abyste přinášeli duchovní oběti, příjemné Bohu skrze Ježíše Krista.  1.Pe 2,5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6172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298DB8-282C-871E-88C7-C5711D475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pic>
        <p:nvPicPr>
          <p:cNvPr id="1026" name="Picture 2" descr="WALL TYPES | gatheringofstones">
            <a:extLst>
              <a:ext uri="{FF2B5EF4-FFF2-40B4-BE49-F238E27FC236}">
                <a16:creationId xmlns:a16="http://schemas.microsoft.com/office/drawing/2014/main" id="{043C3CB0-2027-4600-6C81-F5BFA65B400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"/>
            <a:ext cx="9601199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6647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B8C2E8-A9A1-B66B-F5DE-0DE4AAAF6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057549-B11A-ADA1-C3C3-00D9E14F1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0844"/>
            <a:ext cx="10515600" cy="5766119"/>
          </a:xfrm>
        </p:spPr>
        <p:txBody>
          <a:bodyPr/>
          <a:lstStyle/>
          <a:p>
            <a:pPr>
              <a:buNone/>
            </a:pPr>
            <a:r>
              <a:rPr lang="cs-CZ" sz="4400" u="sng" dirty="0">
                <a:solidFill>
                  <a:srgbClr val="002060"/>
                </a:solidFill>
                <a:latin typeface="Sitka Subheading Semibold" pitchFamily="2" charset="0"/>
              </a:rPr>
              <a:t>1. Petrova 2,1-25</a:t>
            </a:r>
          </a:p>
          <a:p>
            <a:pPr>
              <a:buNone/>
            </a:pPr>
            <a:r>
              <a:rPr lang="cs-CZ" sz="4400" dirty="0">
                <a:solidFill>
                  <a:srgbClr val="002060"/>
                </a:solidFill>
                <a:latin typeface="Sitka Subheading Semibold" pitchFamily="2" charset="0"/>
              </a:rPr>
              <a:t>Odložte (tedy nepraktikujte): </a:t>
            </a:r>
          </a:p>
          <a:p>
            <a:pPr>
              <a:buNone/>
            </a:pPr>
            <a:r>
              <a:rPr lang="cs-CZ" sz="4400" dirty="0">
                <a:solidFill>
                  <a:srgbClr val="002060"/>
                </a:solidFill>
                <a:latin typeface="Sitka Subheading Semibold" pitchFamily="2" charset="0"/>
              </a:rPr>
              <a:t>- lest (touha někoho zranit, udělat něco zlého i za cenu, že poruším zákon, podvod)</a:t>
            </a:r>
          </a:p>
          <a:p>
            <a:pPr>
              <a:buNone/>
            </a:pPr>
            <a:r>
              <a:rPr lang="cs-CZ" sz="4400" dirty="0">
                <a:solidFill>
                  <a:srgbClr val="002060"/>
                </a:solidFill>
                <a:latin typeface="Sitka Subheading Semibold" pitchFamily="2" charset="0"/>
              </a:rPr>
              <a:t>- pokrytectví</a:t>
            </a:r>
          </a:p>
          <a:p>
            <a:pPr>
              <a:buNone/>
            </a:pPr>
            <a:r>
              <a:rPr lang="cs-CZ" sz="4400" dirty="0">
                <a:solidFill>
                  <a:srgbClr val="002060"/>
                </a:solidFill>
                <a:latin typeface="Sitka Subheading Semibold" pitchFamily="2" charset="0"/>
              </a:rPr>
              <a:t>- závist</a:t>
            </a:r>
          </a:p>
          <a:p>
            <a:pPr>
              <a:buNone/>
            </a:pPr>
            <a:r>
              <a:rPr lang="cs-CZ" sz="4400" dirty="0">
                <a:solidFill>
                  <a:srgbClr val="002060"/>
                </a:solidFill>
                <a:latin typeface="Sitka Subheading Semibold" pitchFamily="2" charset="0"/>
              </a:rPr>
              <a:t>- pomluvu (zlé mluvení)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19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94D94D-EB38-028E-A69E-5D93FD955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025C73-4744-64B2-EB5A-0A3B358AD5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>
              <a:buNone/>
            </a:pPr>
            <a:r>
              <a:rPr lang="cs-CZ" sz="3600" dirty="0">
                <a:solidFill>
                  <a:srgbClr val="002060"/>
                </a:solidFill>
                <a:latin typeface="Sitka Subheading Semibold" pitchFamily="2" charset="0"/>
              </a:rPr>
              <a:t>Zdržte se: tělesných žádostí, které vedou boj proti duši (tělesná žádost = touha po tom, co je zakázané)</a:t>
            </a:r>
          </a:p>
          <a:p>
            <a:pPr>
              <a:buNone/>
            </a:pPr>
            <a:r>
              <a:rPr lang="cs-CZ" sz="3600" dirty="0">
                <a:solidFill>
                  <a:srgbClr val="002060"/>
                </a:solidFill>
                <a:latin typeface="Sitka Subheading Semibold" pitchFamily="2" charset="0"/>
              </a:rPr>
              <a:t>Podřiďte se: každému lidskému zřízení (autoritě) - JAKÝ MÁM POSTOJ?</a:t>
            </a:r>
          </a:p>
          <a:p>
            <a:pPr>
              <a:buNone/>
            </a:pPr>
            <a:r>
              <a:rPr lang="cs-CZ" sz="3600" dirty="0">
                <a:solidFill>
                  <a:srgbClr val="002060"/>
                </a:solidFill>
                <a:latin typeface="Sitka Subheading Semibold" pitchFamily="2" charset="0"/>
              </a:rPr>
              <a:t>- všechny ctěte - DŮSTOJNOST, CENA (Kristus zemřel za každého)</a:t>
            </a:r>
          </a:p>
          <a:p>
            <a:pPr>
              <a:buNone/>
            </a:pPr>
            <a:r>
              <a:rPr lang="cs-CZ" sz="3600" dirty="0">
                <a:solidFill>
                  <a:srgbClr val="002060"/>
                </a:solidFill>
                <a:latin typeface="Sitka Subheading Semibold" pitchFamily="2" charset="0"/>
              </a:rPr>
              <a:t>- bratrstvo milujte (ř. AGAPAÓ)</a:t>
            </a:r>
          </a:p>
          <a:p>
            <a:pPr>
              <a:buNone/>
            </a:pPr>
            <a:r>
              <a:rPr lang="cs-CZ" sz="3600" dirty="0">
                <a:solidFill>
                  <a:srgbClr val="002060"/>
                </a:solidFill>
                <a:latin typeface="Sitka Subheading Semibold" pitchFamily="2" charset="0"/>
              </a:rPr>
              <a:t>- Boha se bojte (bázeň) - BÁZEŇ, RESPEKT</a:t>
            </a:r>
          </a:p>
          <a:p>
            <a:pPr marL="0" indent="0">
              <a:buNone/>
            </a:pPr>
            <a:r>
              <a:rPr lang="cs-CZ" sz="3600" dirty="0">
                <a:solidFill>
                  <a:srgbClr val="002060"/>
                </a:solidFill>
                <a:latin typeface="Sitka Subheading Semibold" pitchFamily="2" charset="0"/>
              </a:rPr>
              <a:t>- krále ctěte - DŮSTOJNOST, CENA, HODNOTA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0428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DB119B-A2B4-07B4-52A6-28A7FE14E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flipV="1">
            <a:off x="838200" y="319406"/>
            <a:ext cx="10515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6D8794F-1E90-A8EA-7B39-263A04BF2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9406"/>
            <a:ext cx="10515600" cy="58575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8000" b="0" i="0" dirty="0">
                <a:solidFill>
                  <a:srgbClr val="002060"/>
                </a:solidFill>
                <a:effectLst/>
                <a:latin typeface="Sitka Heading Semibold" pitchFamily="2" charset="0"/>
              </a:rPr>
              <a:t>A já ti pravím, že ty jsi Petr, a na té skále vybuduji svou církev a brány podsvětí ji nepřemohou. Mat 16,8</a:t>
            </a:r>
            <a:endParaRPr lang="cs-CZ" sz="8000" dirty="0">
              <a:solidFill>
                <a:srgbClr val="002060"/>
              </a:solidFill>
              <a:latin typeface="Sitka Heading Semi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3288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235</Words>
  <Application>Microsoft Office PowerPoint</Application>
  <PresentationFormat>Širokoúhlá obrazovka</PresentationFormat>
  <Paragraphs>16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Sitka Heading Semibold</vt:lpstr>
      <vt:lpstr>Sitka Subheading Semibold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petr.kacha007@gmail.com</dc:creator>
  <cp:lastModifiedBy>petr.kacha007@gmail.com</cp:lastModifiedBy>
  <cp:revision>1</cp:revision>
  <dcterms:created xsi:type="dcterms:W3CDTF">2025-04-12T11:10:31Z</dcterms:created>
  <dcterms:modified xsi:type="dcterms:W3CDTF">2025-04-12T11:57:07Z</dcterms:modified>
</cp:coreProperties>
</file>