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5F89C3-2210-4C50-AD24-4C8D8161B3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3B776A-D248-45BF-B390-9800577578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4D319F-FA91-44CA-8D19-E07C507B8C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DD2B10-E5F8-4F2F-8454-42864BECB4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D39200-2297-4FD4-814D-9803B14ACC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7E3E0A-25DF-41E3-A443-87490E7DF4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0B8BB7-2F44-418B-B063-E7F8D5D7C2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869501-41D5-42F3-9DD8-0A1E3494CEB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03EB11-345B-4112-AF22-1F8BA912C3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C2B767-11A5-4A4D-935C-7825CADE32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B8BC1C-A634-465A-9696-30CEACFF59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AACAF3-2175-4842-8F22-1F76707554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4D805F1-7B5A-4B14-8541-2E04CD1A72E9}" type="slidenum"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bb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Základní balíček duchovních darů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Daniel Gawlik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25.2.2024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KS Praha Střed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Základní balíček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320000" y="1326600"/>
            <a:ext cx="5255640" cy="38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marL="432000" indent="0">
              <a:spcBef>
                <a:spcPts val="1417"/>
              </a:spcBef>
              <a:buNone/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Dar jazyků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Lze použít pro vše jako přirozený jazyk (pro chvály, děkování, přímluvy, ...)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Šifrovaný – nerozluštitelný pro Nepřítele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Protiváha babylonského zmatení jazyků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Kdo se modlí v jazyku buduje</a:t>
            </a:r>
            <a:br>
              <a:rPr sz="3200"/>
            </a:b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sám sebe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(x kdo „brblá“ ničí sám sebe)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Duch se přimlouvá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nevyslovielným lkaním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za své svaté...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52720" y="1225800"/>
            <a:ext cx="406728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Základní balíček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320000" y="1326600"/>
            <a:ext cx="5255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306"/>
          </a:bodyPr>
          <a:p>
            <a:pPr marL="432000" indent="0">
              <a:spcBef>
                <a:spcPts val="1417"/>
              </a:spcBef>
              <a:buNone/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Dar výkladu jazyků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Není to překlad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Nejde k tomu zapsat slovník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Lze vykládat i zpěv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Teprve v kombinaci s výkladem lze používat dar jazků veřejně = obdobná funkce jako proroctví.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252720" y="1225800"/>
            <a:ext cx="406728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Základní balíček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320000" y="1326600"/>
            <a:ext cx="5255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369"/>
          </a:bodyPr>
          <a:p>
            <a:pPr marL="432000" indent="0">
              <a:spcBef>
                <a:spcPts val="1417"/>
              </a:spcBef>
              <a:buNone/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Arial"/>
                <a:ea typeface="Microsoft YaHei"/>
              </a:rPr>
              <a:t>Dar proroctví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Není křesťanská „věštba“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Netýká se pouze budoucnosti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Nadpřirozené odhalení skrytých věcí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Může se týkat budoucnosti, </a:t>
            </a:r>
            <a:br>
              <a:rPr sz="3200"/>
            </a:b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přítomnosti i minulosti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Musí být rozsuzováno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52720" y="1225800"/>
            <a:ext cx="406728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Jak dál?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Nestačí o „nožích“ (darech DS)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jen vědět, číst a snít, 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ale učit se je používat a růst v nich.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Zkoušet krok za krokem...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Být věrný v „malém“, a Bůh bude moci svěřit i to „větší“...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Výzva na doma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Zamysli se,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kde stojíš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Zkus udělat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další krok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blíž k Bohu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či do Jeho vůle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Nestačí být jako Mirek Dušín,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ale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stát se podobným Ježíši Kristu!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Smysl veřejného používání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99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Co kdyby na společném shromáždění církve všichni mluvili v jazycích? Když tam přijdou </a:t>
            </a:r>
            <a:r>
              <a:rPr b="0" lang="cs-CZ" sz="3200" spc="-1" strike="noStrike" u="sng">
                <a:solidFill>
                  <a:srgbClr val="000000"/>
                </a:solidFill>
                <a:uFillTx/>
                <a:latin typeface="Arial"/>
              </a:rPr>
              <a:t>nezasvěcení nebo nevěřící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cs-CZ" sz="3200" spc="-1" strike="noStrike" u="sng">
                <a:solidFill>
                  <a:srgbClr val="000000"/>
                </a:solidFill>
                <a:uFillTx/>
                <a:latin typeface="Arial"/>
              </a:rPr>
              <a:t>neřeknou snad, že blouzníte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Když ale budou všichni prorokovat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a přijde někdo </a:t>
            </a:r>
            <a:r>
              <a:rPr b="0" lang="cs-CZ" sz="3200" spc="-1" strike="noStrike" u="sng">
                <a:solidFill>
                  <a:srgbClr val="000000"/>
                </a:solidFill>
                <a:uFillTx/>
                <a:latin typeface="Arial"/>
              </a:rPr>
              <a:t>nevěřící nebo nezasvěcený, bude tím vším přesvědčován a usvědčován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Až vyjde najevo, co skrývá v srdci, padne na kolena, pokloní se Bohu a vyzná: "</a:t>
            </a:r>
            <a:r>
              <a:rPr b="1" lang="cs-CZ" sz="3200" spc="-1" strike="noStrike" u="sng">
                <a:solidFill>
                  <a:srgbClr val="000000"/>
                </a:solidFill>
                <a:uFillTx/>
                <a:latin typeface="Arial"/>
              </a:rPr>
              <a:t>Opravdu, Bůh je mezi vámi!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"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1Kor 14, 23-25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dbb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-216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ctr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ctr">
              <a:spcBef>
                <a:spcPts val="1417"/>
              </a:spcBef>
              <a:buNone/>
            </a:pPr>
            <a:r>
              <a:rPr b="0" i="1" lang="cs-CZ" sz="3600" spc="-1" strike="noStrike">
                <a:solidFill>
                  <a:srgbClr val="000000"/>
                </a:solidFill>
                <a:latin typeface="Arial"/>
              </a:rPr>
              <a:t>A m e n</a:t>
            </a:r>
            <a:endParaRPr b="0" lang="cs-CZ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Osobní intro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372320" y="2160000"/>
            <a:ext cx="2227680" cy="29829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935800" y="1260000"/>
            <a:ext cx="4264200" cy="239868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5611680" y="2160000"/>
            <a:ext cx="3568320" cy="267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Tábornictví (paralela s Božím lidem)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73280" y="1440000"/>
            <a:ext cx="2826720" cy="278100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4320000" y="1446120"/>
            <a:ext cx="5105160" cy="279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Nůž (paralela s dary DS)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482760" y="1440000"/>
            <a:ext cx="2217240" cy="294876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 rot="5349600">
            <a:off x="2549160" y="1942560"/>
            <a:ext cx="2599920" cy="198324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4945320" y="1800000"/>
            <a:ext cx="2417400" cy="216000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4"/>
          <a:stretch/>
        </p:blipFill>
        <p:spPr>
          <a:xfrm>
            <a:off x="7362720" y="1481760"/>
            <a:ext cx="2537280" cy="265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Podobnost a rozdíly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Táborník bez nože &lt;=&gt; křesťan bez DS?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Ani jeden na počátku neví, co ho čeká…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Pořád se učí nové dovednosti…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Tábornictví = koníček </a:t>
            </a:r>
            <a:br>
              <a:rPr sz="3200"/>
            </a:b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X křesťanství = postoj a smysl života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Tabula rasa“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marL="432000"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Pavel … přišel do Efezu … a setkal se s nějakými učedníky. …  Zeptal se jich: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„Když jste uvěřili, přijali jste Ducha svatého?“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Odpověděli mu: </a:t>
            </a:r>
            <a:br>
              <a:rPr sz="3200"/>
            </a:b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„Vůbec jsme neslyšeli, že je seslán Duch svatý.“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Sk 19,1-2)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jsme stvořeni k dobrým skutkům, </a:t>
            </a: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které nám připravil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… (Ef 2,10)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Nejčastější mýty o darech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Už pominuly (x nepominuly)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Jsou za odměnu (x milost)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Musím tomu rozumět (x Kornéliův dům)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Nejsem k tomu vůbec povolán (x základ)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Nejsem toho hoden (x milost)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OpenSymbol"/>
              <a:buAutoNum type="alphaLcParenR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Mají být pouze v soukromí (x řád pro veřejné užití)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Základní balíček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320000" y="1326600"/>
            <a:ext cx="5255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4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Jazyky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Výklad jazyků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Proroctví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Lze odvodit z výroků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ap. Pavla, Mojžíše i Ježíše...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252720" y="1225800"/>
            <a:ext cx="406728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Základní balíček darů DS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320000" y="1326600"/>
            <a:ext cx="5255640" cy="371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36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Přál bych si, abyste všichni mluvili jazyky, ale ještě více, abyste prorokovali…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(a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p. Pavel)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  <a:ea typeface="Microsoft YaHei"/>
              </a:rPr>
              <a:t>Kdo mluví jazyky, ať se modlí, aby je také mohl vykládat. (a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p. Pavel)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Kéž by všechen Boží lid byli proroci…“ (Mojžíš)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Ty, kteří uvěří, budou provázet tato znamení… </a:t>
            </a:r>
            <a:br>
              <a:rPr sz="3200"/>
            </a:b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budou mluvit novými jazyky. (Ježíš)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1" lang="cs-CZ" sz="3200" spc="-1" strike="noStrike" u="sng">
                <a:solidFill>
                  <a:srgbClr val="000000"/>
                </a:solidFill>
                <a:uFillTx/>
                <a:latin typeface="Arial"/>
              </a:rPr>
              <a:t>Jsou opravdu pro každého!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252720" y="1225800"/>
            <a:ext cx="4067280" cy="363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Application>LibreOffice/7.6.2.1$Windows_x86 LibreOffice_project/56f7684011345957bbf33a7ee678afaf4d2ba333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2024-02-24T20:25:44Z</dcterms:created>
  <dc:creator/>
  <dc:description/>
  <dc:language>cs-CZ</dc:language>
  <cp:lastModifiedBy/>
  <dcterms:modified xsi:type="dcterms:W3CDTF">2024-02-25T01:31:58Z</dcterms:modified>
  <cp:revision>4</cp:revision>
  <dc:subject/>
  <dc:title/>
</cp:coreProperties>
</file>