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72" r:id="rId10"/>
    <p:sldId id="265" r:id="rId11"/>
    <p:sldId id="266" r:id="rId12"/>
    <p:sldId id="267" r:id="rId13"/>
    <p:sldId id="268" r:id="rId14"/>
    <p:sldId id="271" r:id="rId15"/>
    <p:sldId id="269" r:id="rId16"/>
    <p:sldId id="270"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72932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80790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81617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411636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411238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0BDEB77-7AED-4D57-B1CE-9F67A3CEFAAB}" type="datetimeFigureOut">
              <a:rPr lang="cs-CZ" smtClean="0"/>
              <a:t>18.02.2024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90112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0BDEB77-7AED-4D57-B1CE-9F67A3CEFAAB}" type="datetimeFigureOut">
              <a:rPr lang="cs-CZ" smtClean="0"/>
              <a:t>18.02.2024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275566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0BDEB77-7AED-4D57-B1CE-9F67A3CEFAAB}" type="datetimeFigureOut">
              <a:rPr lang="cs-CZ" smtClean="0"/>
              <a:t>18.02.2024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95327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0BDEB77-7AED-4D57-B1CE-9F67A3CEFAAB}" type="datetimeFigureOut">
              <a:rPr lang="cs-CZ" smtClean="0"/>
              <a:t>18.02.2024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174187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0BDEB77-7AED-4D57-B1CE-9F67A3CEFAAB}" type="datetimeFigureOut">
              <a:rPr lang="cs-CZ" smtClean="0"/>
              <a:t>18.02.2024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213634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0BDEB77-7AED-4D57-B1CE-9F67A3CEFAAB}" type="datetimeFigureOut">
              <a:rPr lang="cs-CZ" smtClean="0"/>
              <a:t>18.02.2024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9BF8934-6609-4DF6-8DBA-3BF346126F21}" type="slidenum">
              <a:rPr lang="cs-CZ" smtClean="0"/>
              <a:t>‹#›</a:t>
            </a:fld>
            <a:endParaRPr lang="cs-CZ"/>
          </a:p>
        </p:txBody>
      </p:sp>
    </p:spTree>
    <p:extLst>
      <p:ext uri="{BB962C8B-B14F-4D97-AF65-F5344CB8AC3E}">
        <p14:creationId xmlns:p14="http://schemas.microsoft.com/office/powerpoint/2010/main" val="343702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DEB77-7AED-4D57-B1CE-9F67A3CEFAAB}" type="datetimeFigureOut">
              <a:rPr lang="cs-CZ" smtClean="0"/>
              <a:t>18.02.2024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F8934-6609-4DF6-8DBA-3BF346126F21}" type="slidenum">
              <a:rPr lang="cs-CZ" smtClean="0"/>
              <a:t>‹#›</a:t>
            </a:fld>
            <a:endParaRPr lang="cs-CZ"/>
          </a:p>
        </p:txBody>
      </p:sp>
    </p:spTree>
    <p:extLst>
      <p:ext uri="{BB962C8B-B14F-4D97-AF65-F5344CB8AC3E}">
        <p14:creationId xmlns:p14="http://schemas.microsoft.com/office/powerpoint/2010/main" val="72381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16/j.bbih.2020.100148" TargetMode="External"/><Relationship Id="rId2" Type="http://schemas.openxmlformats.org/officeDocument/2006/relationships/hyperlink" Target="https://www.ncbi.nlm.nih.gov/pmc/articles/PMC847452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Jde o duši</a:t>
            </a:r>
          </a:p>
        </p:txBody>
      </p:sp>
      <p:sp>
        <p:nvSpPr>
          <p:cNvPr id="3" name="Podnadpis 2"/>
          <p:cNvSpPr>
            <a:spLocks noGrp="1"/>
          </p:cNvSpPr>
          <p:nvPr>
            <p:ph type="subTitle" idx="1"/>
          </p:nvPr>
        </p:nvSpPr>
        <p:spPr/>
        <p:txBody>
          <a:bodyPr/>
          <a:lstStyle/>
          <a:p>
            <a:r>
              <a:rPr lang="cs-CZ" dirty="0"/>
              <a:t>Tereza </a:t>
            </a:r>
            <a:r>
              <a:rPr lang="cs-CZ" dirty="0" err="1"/>
              <a:t>Hejnicová</a:t>
            </a:r>
            <a:endParaRPr lang="cs-CZ" dirty="0"/>
          </a:p>
        </p:txBody>
      </p:sp>
    </p:spTree>
    <p:extLst>
      <p:ext uri="{BB962C8B-B14F-4D97-AF65-F5344CB8AC3E}">
        <p14:creationId xmlns:p14="http://schemas.microsoft.com/office/powerpoint/2010/main" val="537747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Jak se o duši starat</a:t>
            </a:r>
          </a:p>
        </p:txBody>
      </p:sp>
      <p:sp>
        <p:nvSpPr>
          <p:cNvPr id="3" name="Zástupný symbol pro obsah 2"/>
          <p:cNvSpPr>
            <a:spLocks noGrp="1"/>
          </p:cNvSpPr>
          <p:nvPr>
            <p:ph idx="1"/>
          </p:nvPr>
        </p:nvSpPr>
        <p:spPr/>
        <p:txBody>
          <a:bodyPr>
            <a:normAutofit/>
          </a:bodyPr>
          <a:lstStyle/>
          <a:p>
            <a:r>
              <a:rPr lang="cs-CZ" dirty="0"/>
              <a:t>Co nelze vyhnat, musí se ukřižovat</a:t>
            </a:r>
          </a:p>
          <a:p>
            <a:pPr lvl="1"/>
            <a:r>
              <a:rPr lang="cs-CZ" dirty="0"/>
              <a:t>Nelze vyhnat duši ani tělo, ty je třeba ukřižovat (Gal 5, 16-23)</a:t>
            </a:r>
          </a:p>
          <a:p>
            <a:r>
              <a:rPr lang="cs-CZ" dirty="0"/>
              <a:t>Duši máme káznit</a:t>
            </a:r>
          </a:p>
          <a:p>
            <a:pPr lvl="1"/>
            <a:r>
              <a:rPr lang="cs-CZ" dirty="0"/>
              <a:t>Sebelítost – vděčnost</a:t>
            </a:r>
          </a:p>
          <a:p>
            <a:pPr lvl="1"/>
            <a:r>
              <a:rPr lang="cs-CZ" dirty="0"/>
              <a:t>Nenávist – láska, žehnání</a:t>
            </a:r>
          </a:p>
          <a:p>
            <a:pPr lvl="1"/>
            <a:r>
              <a:rPr lang="cs-CZ" dirty="0"/>
              <a:t>Sobectví - štědrost</a:t>
            </a:r>
          </a:p>
          <a:p>
            <a:pPr lvl="0"/>
            <a:r>
              <a:rPr lang="cs-CZ" dirty="0"/>
              <a:t>CAVE pro duchovní borce: Duše se mění tak, že žijeme náš život a v každodenních situacích se rozhodujeme konat jinak, než jsme konali doteď. Je to dřina a nedá se to obejít.</a:t>
            </a:r>
          </a:p>
          <a:p>
            <a:pPr lvl="1"/>
            <a:r>
              <a:rPr lang="cs-CZ" dirty="0"/>
              <a:t>Trénink - půst</a:t>
            </a:r>
          </a:p>
        </p:txBody>
      </p:sp>
    </p:spTree>
    <p:extLst>
      <p:ext uri="{BB962C8B-B14F-4D97-AF65-F5344CB8AC3E}">
        <p14:creationId xmlns:p14="http://schemas.microsoft.com/office/powerpoint/2010/main" val="4388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Co duši prospívá?</a:t>
            </a:r>
          </a:p>
        </p:txBody>
      </p:sp>
      <p:sp>
        <p:nvSpPr>
          <p:cNvPr id="3" name="Zástupný symbol pro obsah 2"/>
          <p:cNvSpPr>
            <a:spLocks noGrp="1"/>
          </p:cNvSpPr>
          <p:nvPr>
            <p:ph idx="1"/>
          </p:nvPr>
        </p:nvSpPr>
        <p:spPr>
          <a:xfrm>
            <a:off x="838200" y="1825624"/>
            <a:ext cx="10515600" cy="4820835"/>
          </a:xfrm>
        </p:spPr>
        <p:txBody>
          <a:bodyPr>
            <a:normAutofit/>
          </a:bodyPr>
          <a:lstStyle/>
          <a:p>
            <a:r>
              <a:rPr lang="cs-CZ" dirty="0"/>
              <a:t>Být s Bohem, znát Boží normy, vědět, jaký je ten Boží nárok na náš charakter „Choďte Duchem a žádosti těla nedokonáte.“</a:t>
            </a:r>
          </a:p>
          <a:p>
            <a:r>
              <a:rPr lang="cs-CZ" dirty="0"/>
              <a:t>Odpočívat – nevyvíjet žádnou duševní aktivitu (nedělat si starosti, nepřemýšlet nad zítřkem, neřešit dnešek, jen tak být), </a:t>
            </a:r>
          </a:p>
          <a:p>
            <a:pPr lvl="1"/>
            <a:r>
              <a:rPr lang="cs-CZ" dirty="0"/>
              <a:t>Procházka, poslouchat hudbu, nechat mysl bloumat</a:t>
            </a:r>
          </a:p>
          <a:p>
            <a:r>
              <a:rPr lang="cs-CZ" dirty="0"/>
              <a:t>Zdravá duše potřebuje zdravého ducha a tělo</a:t>
            </a:r>
          </a:p>
          <a:p>
            <a:r>
              <a:rPr lang="cs-CZ" dirty="0"/>
              <a:t>Vědomě duši trénovat</a:t>
            </a:r>
          </a:p>
          <a:p>
            <a:pPr lvl="1"/>
            <a:r>
              <a:rPr lang="cs-CZ" dirty="0"/>
              <a:t>Den vděčnosti, den štědrosti, den bez sebelítosti, den pravdomluvnosti, den lásky k bližnímu</a:t>
            </a:r>
          </a:p>
          <a:p>
            <a:pPr lvl="1"/>
            <a:r>
              <a:rPr lang="cs-CZ" dirty="0"/>
              <a:t>Dobrořeč, má duše, Hospodinu…</a:t>
            </a:r>
          </a:p>
          <a:p>
            <a:pPr lvl="1"/>
            <a:r>
              <a:rPr lang="cs-CZ"/>
              <a:t>Dobrým tréninkem </a:t>
            </a:r>
            <a:r>
              <a:rPr lang="cs-CZ" dirty="0"/>
              <a:t>je půst</a:t>
            </a:r>
          </a:p>
          <a:p>
            <a:endParaRPr lang="cs-CZ" dirty="0"/>
          </a:p>
        </p:txBody>
      </p:sp>
    </p:spTree>
    <p:extLst>
      <p:ext uri="{BB962C8B-B14F-4D97-AF65-F5344CB8AC3E}">
        <p14:creationId xmlns:p14="http://schemas.microsoft.com/office/powerpoint/2010/main" val="186717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Co duši ubližuje?</a:t>
            </a:r>
          </a:p>
        </p:txBody>
      </p:sp>
      <p:sp>
        <p:nvSpPr>
          <p:cNvPr id="3" name="Zástupný symbol pro obsah 2"/>
          <p:cNvSpPr>
            <a:spLocks noGrp="1"/>
          </p:cNvSpPr>
          <p:nvPr>
            <p:ph idx="1"/>
          </p:nvPr>
        </p:nvSpPr>
        <p:spPr/>
        <p:txBody>
          <a:bodyPr>
            <a:normAutofit/>
          </a:bodyPr>
          <a:lstStyle/>
          <a:p>
            <a:r>
              <a:rPr lang="cs-CZ" dirty="0"/>
              <a:t>Posouvání Božích norem a hranic hříchu, neposlušnost vůči Bohu</a:t>
            </a:r>
          </a:p>
          <a:p>
            <a:pPr lvl="1"/>
            <a:r>
              <a:rPr lang="cs-CZ" dirty="0"/>
              <a:t>Pomluvy, drby, lži, přetvářka, závist, neodpuštění, smilstvo</a:t>
            </a:r>
          </a:p>
          <a:p>
            <a:r>
              <a:rPr lang="cs-CZ" dirty="0"/>
              <a:t>Zahlcování duše emocemi, emoční vyčerpání</a:t>
            </a:r>
          </a:p>
          <a:p>
            <a:pPr lvl="1"/>
            <a:r>
              <a:rPr lang="cs-CZ" dirty="0"/>
              <a:t>Tzv. </a:t>
            </a:r>
            <a:r>
              <a:rPr lang="cs-CZ" dirty="0" err="1"/>
              <a:t>twitterizace</a:t>
            </a:r>
            <a:r>
              <a:rPr lang="cs-CZ" dirty="0"/>
              <a:t> duše </a:t>
            </a:r>
          </a:p>
          <a:p>
            <a:pPr lvl="2"/>
            <a:r>
              <a:rPr lang="cs-CZ" dirty="0" err="1"/>
              <a:t>Craving</a:t>
            </a:r>
            <a:endParaRPr lang="cs-CZ" dirty="0"/>
          </a:p>
          <a:p>
            <a:pPr lvl="2"/>
            <a:r>
              <a:rPr lang="cs-CZ" dirty="0"/>
              <a:t>Odvykací stav</a:t>
            </a:r>
          </a:p>
          <a:p>
            <a:pPr lvl="2"/>
            <a:r>
              <a:rPr lang="cs-CZ" dirty="0"/>
              <a:t>Ztráta kontroly</a:t>
            </a:r>
          </a:p>
          <a:p>
            <a:pPr lvl="2"/>
            <a:r>
              <a:rPr lang="cs-CZ" dirty="0"/>
              <a:t>Zvyšování tolerance</a:t>
            </a:r>
          </a:p>
          <a:p>
            <a:pPr lvl="2"/>
            <a:r>
              <a:rPr lang="cs-CZ" dirty="0"/>
              <a:t>Zanedbávání koníčků</a:t>
            </a:r>
          </a:p>
          <a:p>
            <a:pPr lvl="2"/>
            <a:r>
              <a:rPr lang="cs-CZ" dirty="0"/>
              <a:t>Užívání i přes zřejmé negativní dopady na život</a:t>
            </a:r>
          </a:p>
          <a:p>
            <a:pPr lvl="1"/>
            <a:r>
              <a:rPr lang="cs-CZ" dirty="0" err="1"/>
              <a:t>Twitterizace</a:t>
            </a:r>
            <a:r>
              <a:rPr lang="cs-CZ" dirty="0"/>
              <a:t> vztahů</a:t>
            </a:r>
          </a:p>
        </p:txBody>
      </p:sp>
    </p:spTree>
    <p:extLst>
      <p:ext uri="{BB962C8B-B14F-4D97-AF65-F5344CB8AC3E}">
        <p14:creationId xmlns:p14="http://schemas.microsoft.com/office/powerpoint/2010/main" val="214553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Vztah duše a těla</a:t>
            </a:r>
          </a:p>
        </p:txBody>
      </p:sp>
      <p:sp>
        <p:nvSpPr>
          <p:cNvPr id="3" name="Zástupný symbol pro obsah 2"/>
          <p:cNvSpPr>
            <a:spLocks noGrp="1"/>
          </p:cNvSpPr>
          <p:nvPr>
            <p:ph idx="1"/>
          </p:nvPr>
        </p:nvSpPr>
        <p:spPr>
          <a:xfrm>
            <a:off x="838200" y="1825625"/>
            <a:ext cx="10515600" cy="4725300"/>
          </a:xfrm>
        </p:spPr>
        <p:txBody>
          <a:bodyPr>
            <a:normAutofit/>
          </a:bodyPr>
          <a:lstStyle/>
          <a:p>
            <a:r>
              <a:rPr lang="cs-CZ" dirty="0"/>
              <a:t>U somaticky nemocných je deprese 2-3x častější</a:t>
            </a:r>
          </a:p>
          <a:p>
            <a:pPr lvl="1"/>
            <a:r>
              <a:rPr lang="cs-CZ" dirty="0"/>
              <a:t>Po CMP 40-60 % lidí do roka deprese (post-</a:t>
            </a:r>
            <a:r>
              <a:rPr lang="cs-CZ" dirty="0" err="1"/>
              <a:t>stroke</a:t>
            </a:r>
            <a:r>
              <a:rPr lang="cs-CZ" dirty="0"/>
              <a:t> </a:t>
            </a:r>
            <a:r>
              <a:rPr lang="cs-CZ" dirty="0" err="1"/>
              <a:t>depression</a:t>
            </a:r>
            <a:r>
              <a:rPr lang="cs-CZ" dirty="0"/>
              <a:t>)</a:t>
            </a:r>
          </a:p>
          <a:p>
            <a:pPr lvl="1"/>
            <a:r>
              <a:rPr lang="cs-CZ" dirty="0"/>
              <a:t>Po IM 20-40 % (studie SAD-HEART)</a:t>
            </a:r>
          </a:p>
          <a:p>
            <a:pPr lvl="1"/>
            <a:r>
              <a:rPr lang="cs-CZ" dirty="0"/>
              <a:t>50 % onkologicky nemocných trpí úzkostně-depresivním syndromem</a:t>
            </a:r>
          </a:p>
          <a:p>
            <a:r>
              <a:rPr lang="cs-CZ" dirty="0"/>
              <a:t>Vztah metabolického syndromu a deprese</a:t>
            </a:r>
          </a:p>
        </p:txBody>
      </p:sp>
    </p:spTree>
    <p:extLst>
      <p:ext uri="{BB962C8B-B14F-4D97-AF65-F5344CB8AC3E}">
        <p14:creationId xmlns:p14="http://schemas.microsoft.com/office/powerpoint/2010/main" val="7743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Vztah duše a těla – aktuální výzkumy</a:t>
            </a:r>
          </a:p>
        </p:txBody>
      </p:sp>
      <p:sp>
        <p:nvSpPr>
          <p:cNvPr id="3" name="Zástupný symbol pro obsah 2"/>
          <p:cNvSpPr>
            <a:spLocks noGrp="1"/>
          </p:cNvSpPr>
          <p:nvPr>
            <p:ph idx="1"/>
          </p:nvPr>
        </p:nvSpPr>
        <p:spPr>
          <a:xfrm>
            <a:off x="838200" y="1825624"/>
            <a:ext cx="10515600" cy="4779891"/>
          </a:xfrm>
        </p:spPr>
        <p:txBody>
          <a:bodyPr>
            <a:normAutofit fontScale="85000" lnSpcReduction="20000"/>
          </a:bodyPr>
          <a:lstStyle/>
          <a:p>
            <a:r>
              <a:rPr lang="cs-CZ" dirty="0"/>
              <a:t>Lidské tělo = 10</a:t>
            </a:r>
            <a:r>
              <a:rPr lang="cs-CZ" baseline="30000" dirty="0"/>
              <a:t>13</a:t>
            </a:r>
            <a:r>
              <a:rPr lang="cs-CZ" dirty="0"/>
              <a:t> buněk a 10</a:t>
            </a:r>
            <a:r>
              <a:rPr lang="cs-CZ" baseline="30000" dirty="0"/>
              <a:t>14</a:t>
            </a:r>
            <a:r>
              <a:rPr lang="cs-CZ" dirty="0"/>
              <a:t> bakterií ve střevě</a:t>
            </a:r>
          </a:p>
          <a:p>
            <a:r>
              <a:rPr lang="cs-CZ" dirty="0"/>
              <a:t>Výzkumy na myších i lidech – transplantace stolice</a:t>
            </a:r>
          </a:p>
          <a:p>
            <a:pPr lvl="1"/>
            <a:r>
              <a:rPr lang="en-US" dirty="0"/>
              <a:t>Twenty-one studies met the eligibility criteria and were </a:t>
            </a:r>
            <a:r>
              <a:rPr lang="en-US" dirty="0" err="1"/>
              <a:t>analysed</a:t>
            </a:r>
            <a:r>
              <a:rPr lang="en-US" dirty="0"/>
              <a:t> for reported changes in mood and </a:t>
            </a:r>
            <a:r>
              <a:rPr lang="en-US" dirty="0" err="1"/>
              <a:t>behavioural</a:t>
            </a:r>
            <a:r>
              <a:rPr lang="en-US" dirty="0"/>
              <a:t> measures indicative of psychiatric wellbeing. The studies included were either entirely clinical (</a:t>
            </a:r>
            <a:r>
              <a:rPr lang="en-US" i="1" dirty="0"/>
              <a:t>n</a:t>
            </a:r>
            <a:r>
              <a:rPr lang="en-US" dirty="0"/>
              <a:t> = 8), preclinical with human donors (</a:t>
            </a:r>
            <a:r>
              <a:rPr lang="en-US" i="1" dirty="0"/>
              <a:t>n</a:t>
            </a:r>
            <a:r>
              <a:rPr lang="en-US" dirty="0"/>
              <a:t> = 9), or entirely preclinical (</a:t>
            </a:r>
            <a:r>
              <a:rPr lang="en-US" i="1" dirty="0"/>
              <a:t>n</a:t>
            </a:r>
            <a:r>
              <a:rPr lang="en-US" dirty="0"/>
              <a:t> = 11). All studies found a decrease in depressive and anxiety-like symptoms and </a:t>
            </a:r>
            <a:r>
              <a:rPr lang="en-US" dirty="0" err="1"/>
              <a:t>behaviours</a:t>
            </a:r>
            <a:r>
              <a:rPr lang="en-US" dirty="0"/>
              <a:t> resulting from the transplantation of healthy microbiota. The inverse was also found, with the transmission of depressive and anxiety-like symptoms and </a:t>
            </a:r>
            <a:r>
              <a:rPr lang="en-US" dirty="0" err="1"/>
              <a:t>behaviours</a:t>
            </a:r>
            <a:r>
              <a:rPr lang="en-US" dirty="0"/>
              <a:t> resulting from the transplantation of microbiota from psychiatrically ill donors to healthy recipients.</a:t>
            </a:r>
            <a:endParaRPr lang="cs-CZ" dirty="0"/>
          </a:p>
          <a:p>
            <a:pPr lvl="2"/>
            <a:r>
              <a:rPr lang="cs-CZ" dirty="0" err="1"/>
              <a:t>Chinna</a:t>
            </a:r>
            <a:r>
              <a:rPr lang="cs-CZ" dirty="0"/>
              <a:t> </a:t>
            </a:r>
            <a:r>
              <a:rPr lang="cs-CZ" dirty="0" err="1"/>
              <a:t>Meyyappan</a:t>
            </a:r>
            <a:r>
              <a:rPr lang="cs-CZ" dirty="0"/>
              <a:t>, A., </a:t>
            </a:r>
            <a:r>
              <a:rPr lang="cs-CZ" dirty="0" err="1"/>
              <a:t>Forth</a:t>
            </a:r>
            <a:r>
              <a:rPr lang="cs-CZ" dirty="0"/>
              <a:t>, E., </a:t>
            </a:r>
            <a:r>
              <a:rPr lang="cs-CZ" dirty="0" err="1"/>
              <a:t>Wallace</a:t>
            </a:r>
            <a:r>
              <a:rPr lang="cs-CZ" dirty="0"/>
              <a:t>, C.J.K. </a:t>
            </a:r>
            <a:r>
              <a:rPr lang="cs-CZ" i="1" dirty="0"/>
              <a:t>et al.</a:t>
            </a:r>
            <a:r>
              <a:rPr lang="cs-CZ" dirty="0"/>
              <a:t> </a:t>
            </a:r>
            <a:r>
              <a:rPr lang="cs-CZ" dirty="0" err="1"/>
              <a:t>Effect</a:t>
            </a:r>
            <a:r>
              <a:rPr lang="cs-CZ" dirty="0"/>
              <a:t> </a:t>
            </a:r>
            <a:r>
              <a:rPr lang="cs-CZ" dirty="0" err="1"/>
              <a:t>of</a:t>
            </a:r>
            <a:r>
              <a:rPr lang="cs-CZ" dirty="0"/>
              <a:t> </a:t>
            </a:r>
            <a:r>
              <a:rPr lang="cs-CZ" dirty="0" err="1"/>
              <a:t>fecal</a:t>
            </a:r>
            <a:r>
              <a:rPr lang="cs-CZ" dirty="0"/>
              <a:t> </a:t>
            </a:r>
            <a:r>
              <a:rPr lang="cs-CZ" dirty="0" err="1"/>
              <a:t>microbiota</a:t>
            </a:r>
            <a:r>
              <a:rPr lang="cs-CZ" dirty="0"/>
              <a:t> </a:t>
            </a:r>
            <a:r>
              <a:rPr lang="cs-CZ" dirty="0" err="1"/>
              <a:t>transplant</a:t>
            </a:r>
            <a:r>
              <a:rPr lang="cs-CZ" dirty="0"/>
              <a:t> on </a:t>
            </a:r>
            <a:r>
              <a:rPr lang="cs-CZ" dirty="0" err="1"/>
              <a:t>symptoms</a:t>
            </a:r>
            <a:r>
              <a:rPr lang="cs-CZ" dirty="0"/>
              <a:t> </a:t>
            </a:r>
            <a:r>
              <a:rPr lang="cs-CZ" dirty="0" err="1"/>
              <a:t>of</a:t>
            </a:r>
            <a:r>
              <a:rPr lang="cs-CZ" dirty="0"/>
              <a:t> </a:t>
            </a:r>
            <a:r>
              <a:rPr lang="cs-CZ" dirty="0" err="1"/>
              <a:t>psychiatric</a:t>
            </a:r>
            <a:r>
              <a:rPr lang="cs-CZ" dirty="0"/>
              <a:t> </a:t>
            </a:r>
            <a:r>
              <a:rPr lang="cs-CZ" dirty="0" err="1"/>
              <a:t>disorders</a:t>
            </a:r>
            <a:r>
              <a:rPr lang="cs-CZ" dirty="0"/>
              <a:t>: a </a:t>
            </a:r>
            <a:r>
              <a:rPr lang="cs-CZ" dirty="0" err="1"/>
              <a:t>systematic</a:t>
            </a:r>
            <a:r>
              <a:rPr lang="cs-CZ" dirty="0"/>
              <a:t> </a:t>
            </a:r>
            <a:r>
              <a:rPr lang="cs-CZ" dirty="0" err="1"/>
              <a:t>review</a:t>
            </a:r>
            <a:r>
              <a:rPr lang="cs-CZ" dirty="0"/>
              <a:t>. </a:t>
            </a:r>
            <a:r>
              <a:rPr lang="cs-CZ" i="1" dirty="0"/>
              <a:t>BMC Psychiatry</a:t>
            </a:r>
            <a:r>
              <a:rPr lang="cs-CZ" dirty="0"/>
              <a:t> </a:t>
            </a:r>
            <a:r>
              <a:rPr lang="cs-CZ" b="1" dirty="0"/>
              <a:t>20</a:t>
            </a:r>
            <a:r>
              <a:rPr lang="cs-CZ" dirty="0"/>
              <a:t>, 299 (2020). https://doi.org/10.1186/s12888-020-02654-5</a:t>
            </a:r>
          </a:p>
          <a:p>
            <a:r>
              <a:rPr lang="cs-CZ" dirty="0"/>
              <a:t>Psychóza jako nežádoucí účinek antibiotik</a:t>
            </a:r>
          </a:p>
          <a:p>
            <a:pPr lvl="1"/>
            <a:r>
              <a:rPr lang="en-US" dirty="0"/>
              <a:t>Fifteen antibiotics were associated with a significantly increased odds of psychosis (OR ​= ​1.67–9.48), including </a:t>
            </a:r>
            <a:r>
              <a:rPr lang="en-US" dirty="0" err="1"/>
              <a:t>penicillins</a:t>
            </a:r>
            <a:r>
              <a:rPr lang="en-US" dirty="0"/>
              <a:t>, fluoroquinolones, macrolides, </a:t>
            </a:r>
            <a:r>
              <a:rPr lang="en-US" dirty="0" err="1"/>
              <a:t>cephalosporins</a:t>
            </a:r>
            <a:r>
              <a:rPr lang="en-US" dirty="0"/>
              <a:t> and doxycycline.</a:t>
            </a:r>
            <a:r>
              <a:rPr lang="cs-CZ" dirty="0"/>
              <a:t> </a:t>
            </a:r>
          </a:p>
          <a:p>
            <a:pPr lvl="2"/>
            <a:r>
              <a:rPr lang="en-US" u="sng" dirty="0">
                <a:hlinkClick r:id="rId2"/>
              </a:rPr>
              <a:t>Brain </a:t>
            </a:r>
            <a:r>
              <a:rPr lang="en-US" u="sng" dirty="0" err="1">
                <a:hlinkClick r:id="rId2"/>
              </a:rPr>
              <a:t>Behav</a:t>
            </a:r>
            <a:r>
              <a:rPr lang="en-US" u="sng" dirty="0">
                <a:hlinkClick r:id="rId2"/>
              </a:rPr>
              <a:t> </a:t>
            </a:r>
            <a:r>
              <a:rPr lang="en-US" u="sng" dirty="0" err="1">
                <a:hlinkClick r:id="rId2"/>
              </a:rPr>
              <a:t>Immun</a:t>
            </a:r>
            <a:r>
              <a:rPr lang="en-US" u="sng" dirty="0">
                <a:hlinkClick r:id="rId2"/>
              </a:rPr>
              <a:t> Health.</a:t>
            </a:r>
            <a:r>
              <a:rPr lang="en-US" dirty="0"/>
              <a:t> 2020 Dec; 9: 100148.</a:t>
            </a:r>
            <a:r>
              <a:rPr lang="cs-CZ" dirty="0"/>
              <a:t> </a:t>
            </a:r>
            <a:r>
              <a:rPr lang="en-US" dirty="0"/>
              <a:t>Published online 2020 Sep </a:t>
            </a:r>
            <a:r>
              <a:rPr lang="cs-CZ" dirty="0"/>
              <a:t>1</a:t>
            </a:r>
            <a:r>
              <a:rPr lang="en-US" dirty="0"/>
              <a:t>9. </a:t>
            </a:r>
            <a:r>
              <a:rPr lang="en-US" dirty="0" err="1"/>
              <a:t>doi</a:t>
            </a:r>
            <a:r>
              <a:rPr lang="en-US" dirty="0"/>
              <a:t>: </a:t>
            </a:r>
            <a:r>
              <a:rPr lang="en-US" u="sng" dirty="0">
                <a:hlinkClick r:id="rId3"/>
              </a:rPr>
              <a:t>10.1016/j.bbih.2020.100148</a:t>
            </a:r>
            <a:endParaRPr lang="cs-CZ" dirty="0"/>
          </a:p>
          <a:p>
            <a:endParaRPr lang="cs-CZ" dirty="0"/>
          </a:p>
        </p:txBody>
      </p:sp>
    </p:spTree>
    <p:extLst>
      <p:ext uri="{BB962C8B-B14F-4D97-AF65-F5344CB8AC3E}">
        <p14:creationId xmlns:p14="http://schemas.microsoft.com/office/powerpoint/2010/main" val="414456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Vztah duše a ducha</a:t>
            </a:r>
          </a:p>
        </p:txBody>
      </p:sp>
      <p:sp>
        <p:nvSpPr>
          <p:cNvPr id="3" name="Zástupný symbol pro obsah 2"/>
          <p:cNvSpPr>
            <a:spLocks noGrp="1"/>
          </p:cNvSpPr>
          <p:nvPr>
            <p:ph idx="1"/>
          </p:nvPr>
        </p:nvSpPr>
        <p:spPr/>
        <p:txBody>
          <a:bodyPr>
            <a:normAutofit/>
          </a:bodyPr>
          <a:lstStyle/>
          <a:p>
            <a:pPr lvl="0"/>
            <a:r>
              <a:rPr lang="cs-CZ" dirty="0"/>
              <a:t>Nemocná duše brání žít plnohodnotný život s Kristem</a:t>
            </a:r>
          </a:p>
          <a:p>
            <a:pPr lvl="1"/>
            <a:r>
              <a:rPr lang="cs-CZ" dirty="0"/>
              <a:t>Snížená pozornost, soustředění</a:t>
            </a:r>
          </a:p>
          <a:p>
            <a:pPr lvl="1"/>
            <a:r>
              <a:rPr lang="cs-CZ" dirty="0"/>
              <a:t>Snížená sociabilita, komunikativnost</a:t>
            </a:r>
          </a:p>
          <a:p>
            <a:pPr lvl="0"/>
            <a:r>
              <a:rPr lang="cs-CZ" dirty="0" err="1"/>
              <a:t>Twitterizovaná</a:t>
            </a:r>
            <a:r>
              <a:rPr lang="cs-CZ" dirty="0"/>
              <a:t> duše nevydrží číst Bibli a modlit se – chybí dávka emocí</a:t>
            </a:r>
          </a:p>
          <a:p>
            <a:pPr lvl="0"/>
            <a:r>
              <a:rPr lang="cs-CZ" dirty="0"/>
              <a:t>Nevyznané hříchy vedou k duševním poruchám</a:t>
            </a:r>
          </a:p>
          <a:p>
            <a:pPr lvl="0"/>
            <a:r>
              <a:rPr lang="cs-CZ" dirty="0"/>
              <a:t>Pokud chcete zlepšit svůj vztah s Bohem, starejte se o svoje tělo a svou duši!</a:t>
            </a:r>
          </a:p>
          <a:p>
            <a:endParaRPr lang="cs-CZ" dirty="0"/>
          </a:p>
        </p:txBody>
      </p:sp>
    </p:spTree>
    <p:extLst>
      <p:ext uri="{BB962C8B-B14F-4D97-AF65-F5344CB8AC3E}">
        <p14:creationId xmlns:p14="http://schemas.microsoft.com/office/powerpoint/2010/main" val="83152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Rekapitulace</a:t>
            </a:r>
          </a:p>
        </p:txBody>
      </p:sp>
      <p:sp>
        <p:nvSpPr>
          <p:cNvPr id="3" name="Zástupný symbol pro obsah 2"/>
          <p:cNvSpPr>
            <a:spLocks noGrp="1"/>
          </p:cNvSpPr>
          <p:nvPr>
            <p:ph idx="1"/>
          </p:nvPr>
        </p:nvSpPr>
        <p:spPr>
          <a:xfrm>
            <a:off x="838200" y="1825625"/>
            <a:ext cx="10515600" cy="4875426"/>
          </a:xfrm>
        </p:spPr>
        <p:txBody>
          <a:bodyPr>
            <a:normAutofit fontScale="85000" lnSpcReduction="10000"/>
          </a:bodyPr>
          <a:lstStyle/>
          <a:p>
            <a:pPr lvl="0"/>
            <a:r>
              <a:rPr lang="cs-CZ" dirty="0"/>
              <a:t>Co je tedy duše?</a:t>
            </a:r>
          </a:p>
          <a:p>
            <a:pPr lvl="1"/>
            <a:r>
              <a:rPr lang="cs-CZ" dirty="0"/>
              <a:t>Ve starém zákoně je duší označován celý člověk, a to takový člověk, který v sobě má Božího ducha, v dalších verších je pak duše individuální část ducha v jedinci</a:t>
            </a:r>
          </a:p>
          <a:p>
            <a:pPr lvl="1"/>
            <a:r>
              <a:rPr lang="cs-CZ" dirty="0"/>
              <a:t>V novém zákoně je duše a tělo v protikladu k duchovnímu, duše zahyne s tělem, duch dostane nové tělo a zůstává na věčnost</a:t>
            </a:r>
          </a:p>
          <a:p>
            <a:pPr lvl="0"/>
            <a:r>
              <a:rPr lang="cs-CZ" dirty="0"/>
              <a:t>Ke konci dní se bude charakter lidí - jejich duše, měnit</a:t>
            </a:r>
          </a:p>
          <a:p>
            <a:pPr lvl="1"/>
            <a:r>
              <a:rPr lang="cs-CZ" dirty="0"/>
              <a:t>Jedna ze známek poslední doby je, že bude přibývat psychicky nemocných lidí</a:t>
            </a:r>
          </a:p>
          <a:p>
            <a:pPr lvl="0"/>
            <a:r>
              <a:rPr lang="cs-CZ" dirty="0"/>
              <a:t>Tělo (duše) nejde vyhnat, musí se ukřižovat. Je to naše práce s tím nějak naložit, duši nějak káznit a vychovávat</a:t>
            </a:r>
          </a:p>
          <a:p>
            <a:pPr lvl="0"/>
            <a:r>
              <a:rPr lang="cs-CZ" dirty="0"/>
              <a:t>Duši pomáhá žít podle Božích norem a trénovat se v dobrých věcech, odpočívat (i duševně, tedy bez mobilu, bez zpráv)</a:t>
            </a:r>
          </a:p>
          <a:p>
            <a:pPr lvl="0"/>
            <a:r>
              <a:rPr lang="cs-CZ" dirty="0"/>
              <a:t>Duši škodí život v hříchu, posouvání hranic hříchu a zahlcování duše emocemi</a:t>
            </a:r>
          </a:p>
          <a:p>
            <a:pPr lvl="1"/>
            <a:r>
              <a:rPr lang="cs-CZ" dirty="0"/>
              <a:t>Pozor na </a:t>
            </a:r>
            <a:r>
              <a:rPr lang="cs-CZ" dirty="0" err="1"/>
              <a:t>twitterizaci</a:t>
            </a:r>
            <a:r>
              <a:rPr lang="cs-CZ" dirty="0"/>
              <a:t> duše a závislost na médiích</a:t>
            </a:r>
          </a:p>
          <a:p>
            <a:pPr lvl="0"/>
            <a:r>
              <a:rPr lang="cs-CZ" dirty="0"/>
              <a:t>Pokud chcete zlepšit svůj vztah s Bohem, starejte se o svoje tělo a svou duši!</a:t>
            </a:r>
          </a:p>
          <a:p>
            <a:endParaRPr lang="cs-CZ" dirty="0"/>
          </a:p>
        </p:txBody>
      </p:sp>
    </p:spTree>
    <p:extLst>
      <p:ext uri="{BB962C8B-B14F-4D97-AF65-F5344CB8AC3E}">
        <p14:creationId xmlns:p14="http://schemas.microsoft.com/office/powerpoint/2010/main" val="121850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Co je duše – Starý zákon</a:t>
            </a:r>
          </a:p>
        </p:txBody>
      </p:sp>
      <p:sp>
        <p:nvSpPr>
          <p:cNvPr id="3" name="Zástupný symbol pro obsah 2"/>
          <p:cNvSpPr>
            <a:spLocks noGrp="1"/>
          </p:cNvSpPr>
          <p:nvPr>
            <p:ph idx="1"/>
          </p:nvPr>
        </p:nvSpPr>
        <p:spPr/>
        <p:txBody>
          <a:bodyPr>
            <a:normAutofit/>
          </a:bodyPr>
          <a:lstStyle/>
          <a:p>
            <a:r>
              <a:rPr lang="cs-CZ" dirty="0"/>
              <a:t>Bůh stvořil člověka (tělo), vdechl do něj ducha (duch) a stal se duší živou (tělo + duch = duše)</a:t>
            </a:r>
          </a:p>
          <a:p>
            <a:pPr lvl="1"/>
            <a:r>
              <a:rPr lang="cs-CZ" dirty="0"/>
              <a:t>Učinil Hospodin Bůh člověka z prachu země a vdechl v chřípě jeho dchnutí života, i byl člověk v duši živou (Genesis 2,7)</a:t>
            </a:r>
          </a:p>
          <a:p>
            <a:r>
              <a:rPr lang="cs-CZ" dirty="0"/>
              <a:t>sídlem duše je krev (</a:t>
            </a:r>
            <a:r>
              <a:rPr lang="cs-CZ" dirty="0" err="1"/>
              <a:t>Lv</a:t>
            </a:r>
            <a:r>
              <a:rPr lang="cs-CZ" dirty="0"/>
              <a:t> 17,14; </a:t>
            </a:r>
            <a:r>
              <a:rPr lang="cs-CZ" dirty="0" err="1"/>
              <a:t>Dt</a:t>
            </a:r>
            <a:r>
              <a:rPr lang="cs-CZ" dirty="0"/>
              <a:t> 12,23)</a:t>
            </a:r>
          </a:p>
          <a:p>
            <a:r>
              <a:rPr lang="cs-CZ" dirty="0"/>
              <a:t>S člověkem umírá i jeho duše (</a:t>
            </a:r>
            <a:r>
              <a:rPr lang="cs-CZ" dirty="0" err="1"/>
              <a:t>Jr</a:t>
            </a:r>
            <a:r>
              <a:rPr lang="cs-CZ" dirty="0"/>
              <a:t> 15,9 „rodička vydechla svou duši“; </a:t>
            </a:r>
            <a:r>
              <a:rPr lang="cs-CZ" dirty="0" err="1"/>
              <a:t>Sd</a:t>
            </a:r>
            <a:r>
              <a:rPr lang="cs-CZ" dirty="0"/>
              <a:t> 16,30 doslovně: „Ať má duše zemře s </a:t>
            </a:r>
            <a:r>
              <a:rPr lang="cs-CZ" dirty="0" err="1"/>
              <a:t>Pelištejci</a:t>
            </a:r>
            <a:r>
              <a:rPr lang="cs-CZ" dirty="0"/>
              <a:t>“)</a:t>
            </a:r>
          </a:p>
          <a:p>
            <a:r>
              <a:rPr lang="cs-CZ" dirty="0"/>
              <a:t>Duch se vrací k Bohu (Kazatel 12,7: „ A prach se vrátí do země, kde byl, a duch se vrátí k Bohu, který jej dal.“) </a:t>
            </a:r>
          </a:p>
          <a:p>
            <a:endParaRPr lang="cs-CZ" dirty="0"/>
          </a:p>
        </p:txBody>
      </p:sp>
    </p:spTree>
    <p:extLst>
      <p:ext uri="{BB962C8B-B14F-4D97-AF65-F5344CB8AC3E}">
        <p14:creationId xmlns:p14="http://schemas.microsoft.com/office/powerpoint/2010/main" val="87039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Co je duše – Nový zákon</a:t>
            </a:r>
          </a:p>
        </p:txBody>
      </p:sp>
      <p:sp>
        <p:nvSpPr>
          <p:cNvPr id="3" name="Zástupný symbol pro obsah 2"/>
          <p:cNvSpPr>
            <a:spLocks noGrp="1"/>
          </p:cNvSpPr>
          <p:nvPr>
            <p:ph idx="1"/>
          </p:nvPr>
        </p:nvSpPr>
        <p:spPr/>
        <p:txBody>
          <a:bodyPr/>
          <a:lstStyle/>
          <a:p>
            <a:r>
              <a:rPr lang="cs-CZ" dirty="0"/>
              <a:t>Tělo, duše a duch jsou 3 prvky, ze kterých se skládá člověk (1Te 5,23; 1K 15,44)</a:t>
            </a:r>
          </a:p>
          <a:p>
            <a:r>
              <a:rPr lang="cs-CZ" dirty="0"/>
              <a:t>Tělesné, duševní x duchovní</a:t>
            </a:r>
          </a:p>
          <a:p>
            <a:r>
              <a:rPr lang="cs-CZ" dirty="0"/>
              <a:t>Aby duch mohl fungovat věčně, potřebuje tělo</a:t>
            </a:r>
          </a:p>
        </p:txBody>
      </p:sp>
    </p:spTree>
    <p:extLst>
      <p:ext uri="{BB962C8B-B14F-4D97-AF65-F5344CB8AC3E}">
        <p14:creationId xmlns:p14="http://schemas.microsoft.com/office/powerpoint/2010/main" val="426818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Jak Ježíš chápal duši?</a:t>
            </a:r>
          </a:p>
        </p:txBody>
      </p:sp>
      <p:sp>
        <p:nvSpPr>
          <p:cNvPr id="3" name="Zástupný symbol pro obsah 2"/>
          <p:cNvSpPr>
            <a:spLocks noGrp="1"/>
          </p:cNvSpPr>
          <p:nvPr>
            <p:ph idx="1"/>
          </p:nvPr>
        </p:nvSpPr>
        <p:spPr/>
        <p:txBody>
          <a:bodyPr/>
          <a:lstStyle/>
          <a:p>
            <a:pPr lvl="0"/>
            <a:r>
              <a:rPr lang="cs-CZ" dirty="0" err="1"/>
              <a:t>Mt</a:t>
            </a:r>
            <a:r>
              <a:rPr lang="cs-CZ" dirty="0"/>
              <a:t> 10, 28 A nebojte se těch, kdo zabíjejí tělo, ale duši zabít nemohou. Raději se bojte toho, kdo může i duši i tělo zahubit v Gehenně.</a:t>
            </a:r>
          </a:p>
          <a:p>
            <a:pPr lvl="0"/>
            <a:r>
              <a:rPr lang="cs-CZ" dirty="0"/>
              <a:t>Ježíš procházel Galilejí, uzdravoval, přišel do synagogy v sobotu, byl tam muž s odumřelou rukou… (</a:t>
            </a:r>
            <a:r>
              <a:rPr lang="cs-CZ" dirty="0" err="1"/>
              <a:t>Lk</a:t>
            </a:r>
            <a:r>
              <a:rPr lang="cs-CZ" dirty="0"/>
              <a:t> 6, 9)</a:t>
            </a:r>
          </a:p>
          <a:p>
            <a:pPr lvl="1"/>
            <a:r>
              <a:rPr lang="cs-CZ" dirty="0"/>
              <a:t>Ježíš jim řekl: „Ptám se vás, zda je dovoleno v sobotu učinit dobře, nebo učinit zle -- duši zachránit, či zahubit?“</a:t>
            </a:r>
          </a:p>
        </p:txBody>
      </p:sp>
    </p:spTree>
    <p:extLst>
      <p:ext uri="{BB962C8B-B14F-4D97-AF65-F5344CB8AC3E}">
        <p14:creationId xmlns:p14="http://schemas.microsoft.com/office/powerpoint/2010/main" val="246658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Shrnutí – co je duše?</a:t>
            </a:r>
          </a:p>
        </p:txBody>
      </p:sp>
      <p:sp>
        <p:nvSpPr>
          <p:cNvPr id="3" name="Zástupný symbol pro obsah 2"/>
          <p:cNvSpPr>
            <a:spLocks noGrp="1"/>
          </p:cNvSpPr>
          <p:nvPr>
            <p:ph idx="1"/>
          </p:nvPr>
        </p:nvSpPr>
        <p:spPr/>
        <p:txBody>
          <a:bodyPr/>
          <a:lstStyle/>
          <a:p>
            <a:r>
              <a:rPr lang="cs-CZ" dirty="0"/>
              <a:t>Duše je v Bibli pojatá více způsoby</a:t>
            </a:r>
          </a:p>
          <a:p>
            <a:r>
              <a:rPr lang="cs-CZ" dirty="0"/>
              <a:t>Ve starém zákoně je duší označován celý člověk, a to takový člověk, který v sobě má Božího ducha, v dalších verších je pak duše chápána jako individuální část ducha v jedinci</a:t>
            </a:r>
          </a:p>
          <a:p>
            <a:r>
              <a:rPr lang="cs-CZ" dirty="0"/>
              <a:t>V novém zákoně je duše a tělo v protikladu k duchovnímu, duše zahyne s tělem, duch dostane nové tělo a zůstává na věčnost</a:t>
            </a:r>
          </a:p>
        </p:txBody>
      </p:sp>
    </p:spTree>
    <p:extLst>
      <p:ext uri="{BB962C8B-B14F-4D97-AF65-F5344CB8AC3E}">
        <p14:creationId xmlns:p14="http://schemas.microsoft.com/office/powerpoint/2010/main" val="343368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 duši je toho v Novém zákoně hodně…</a:t>
            </a:r>
          </a:p>
        </p:txBody>
      </p:sp>
      <p:sp>
        <p:nvSpPr>
          <p:cNvPr id="3" name="Zástupný symbol pro obsah 2"/>
          <p:cNvSpPr>
            <a:spLocks noGrp="1"/>
          </p:cNvSpPr>
          <p:nvPr>
            <p:ph idx="1"/>
          </p:nvPr>
        </p:nvSpPr>
        <p:spPr/>
        <p:txBody>
          <a:bodyPr>
            <a:normAutofit lnSpcReduction="10000"/>
          </a:bodyPr>
          <a:lstStyle/>
          <a:p>
            <a:pPr marL="0" indent="0">
              <a:buNone/>
            </a:pPr>
            <a:r>
              <a:rPr lang="cs-CZ" i="1" dirty="0"/>
              <a:t>Říkám však: Duchem choďte a žádost těla nedokonáte. Tělo žádá proti Duchu a Duch proti tělu, neboť stojí navzájem proti sobě, abyste nečinili to, co byste chtěli. Jste-li vedeni Duchem, nejste pod Zákonem. Skutky těla jsou zřejmé, jsou to </a:t>
            </a:r>
            <a:r>
              <a:rPr lang="cs-CZ" i="1" dirty="0" err="1"/>
              <a:t>cizoložstvo</a:t>
            </a:r>
            <a:r>
              <a:rPr lang="cs-CZ" i="1" dirty="0"/>
              <a:t>, smilstvo, nečistota, bezuzdnost, modloslužba, čarování, nepřátelství, svár, žárlivost, hněvy, soupeření, rozdělení, sekty, závisti, vraždy, opilství, hýření a podobné věci. To vám předpovídám, jak jsem již dříve řekl, že ti, kdo takové věci dělají, neobdrží dědičně Boží království. Ovocem Ducha je však láska, radost, pokoj, trpělivost, laskavost, dobrota, věrnost, mírnost, sebeovládání. Proti takovým není žádný zákon. Ti, kdo patří Kristu [Ježíši], ukřižovali tělo s jeho vášněmi a žádostmi.</a:t>
            </a:r>
          </a:p>
          <a:p>
            <a:pPr marL="0" indent="0" algn="r">
              <a:buNone/>
            </a:pPr>
            <a:r>
              <a:rPr lang="cs-CZ" i="1" dirty="0" err="1"/>
              <a:t>Galatským</a:t>
            </a:r>
            <a:r>
              <a:rPr lang="cs-CZ" i="1" dirty="0"/>
              <a:t> 5, 16-23</a:t>
            </a:r>
            <a:endParaRPr lang="cs-CZ" dirty="0"/>
          </a:p>
          <a:p>
            <a:endParaRPr lang="cs-CZ" dirty="0"/>
          </a:p>
        </p:txBody>
      </p:sp>
    </p:spTree>
    <p:extLst>
      <p:ext uri="{BB962C8B-B14F-4D97-AF65-F5344CB8AC3E}">
        <p14:creationId xmlns:p14="http://schemas.microsoft.com/office/powerpoint/2010/main" val="84834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Stav duševního zdraví na konci dnů</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i="1" dirty="0"/>
              <a:t>Toto však věz, že v posledních dnech nastanou těžké časy. Lidé budou sobečtí, chtiví peněz, chlubiví, domýšliví, rouhaví, rodičů neposlušní, nevděční, nesvatí, bezcitní, nesmířliví, pomlouvační, nevázaní, hrubí, nepřátelští k dobrému, zrádní, lehkomyslní, nadutí, milující rozkoš spíše než milující Boha. Budou mít vnější formu zbožnosti, ale její moc jim bude cizí. Od takových se odvracej. K nim patří ti, kteří vnikají do domů a podmaňují si lehkověrné ženy, které jsou obtížené hříchy a hnané rozličnými žádostmi, které se stále učí, a nikdy nemohou přijít k poznání pravdy. Jako se </a:t>
            </a:r>
            <a:r>
              <a:rPr lang="cs-CZ" i="1" dirty="0" err="1"/>
              <a:t>Jannés</a:t>
            </a:r>
            <a:r>
              <a:rPr lang="cs-CZ" i="1" dirty="0"/>
              <a:t> a </a:t>
            </a:r>
            <a:r>
              <a:rPr lang="cs-CZ" i="1" dirty="0" err="1"/>
              <a:t>Jambrés</a:t>
            </a:r>
            <a:r>
              <a:rPr lang="cs-CZ" i="1" dirty="0"/>
              <a:t> postavili proti Mojžíšovi, tak se i tito lidé stavějí proti pravdě. Jsou to lidé se zvrácenou myslí, neosvědčení ve víře. Ale dále nepostoupí, neboť jejich nerozum bude všem zřejmý, jako byl i nerozum oněch dvou. </a:t>
            </a:r>
            <a:endParaRPr lang="cs-CZ" dirty="0"/>
          </a:p>
          <a:p>
            <a:pPr marL="0" indent="0">
              <a:buNone/>
            </a:pPr>
            <a:r>
              <a:rPr lang="cs-CZ" i="1" dirty="0"/>
              <a:t>Ty však jsi sledoval mé učení, můj způsob života, můj úmysl, mou víru, trpělivost, lásku, vytrvalost, pronásledování a utrpení, jaká mne stihla v Antiochii, v </a:t>
            </a:r>
            <a:r>
              <a:rPr lang="cs-CZ" i="1" dirty="0" err="1"/>
              <a:t>Ikoniu</a:t>
            </a:r>
            <a:r>
              <a:rPr lang="cs-CZ" i="1" dirty="0"/>
              <a:t> a v </a:t>
            </a:r>
            <a:r>
              <a:rPr lang="cs-CZ" i="1" dirty="0" err="1"/>
              <a:t>Lystře</a:t>
            </a:r>
            <a:r>
              <a:rPr lang="cs-CZ" i="1" dirty="0"/>
              <a:t>. Jaká pronásledování jsem přestál, a ze všech mě Pán vysvobodil! Všichni, kdo chtějí zbožně žít v Kristu Ježíši, budou pronásledováni. Ale zlí lidé a podvodníci budou postupovat stále k horšímu; budou svádět jiné a sami budou sváděni.</a:t>
            </a:r>
          </a:p>
          <a:p>
            <a:pPr marL="0" indent="0" algn="r">
              <a:buNone/>
            </a:pPr>
            <a:r>
              <a:rPr lang="cs-CZ" i="1" dirty="0"/>
              <a:t>2. Timoteovi 3, 1-13</a:t>
            </a:r>
            <a:endParaRPr lang="cs-CZ" dirty="0"/>
          </a:p>
          <a:p>
            <a:endParaRPr lang="cs-CZ" dirty="0"/>
          </a:p>
        </p:txBody>
      </p:sp>
    </p:spTree>
    <p:extLst>
      <p:ext uri="{BB962C8B-B14F-4D97-AF65-F5344CB8AC3E}">
        <p14:creationId xmlns:p14="http://schemas.microsoft.com/office/powerpoint/2010/main" val="26148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Stav duševního zdraví na konci dnů</a:t>
            </a:r>
          </a:p>
        </p:txBody>
      </p:sp>
      <p:sp>
        <p:nvSpPr>
          <p:cNvPr id="3" name="Zástupný symbol pro obsah 2"/>
          <p:cNvSpPr>
            <a:spLocks noGrp="1"/>
          </p:cNvSpPr>
          <p:nvPr>
            <p:ph idx="1"/>
          </p:nvPr>
        </p:nvSpPr>
        <p:spPr/>
        <p:txBody>
          <a:bodyPr>
            <a:normAutofit lnSpcReduction="10000"/>
          </a:bodyPr>
          <a:lstStyle/>
          <a:p>
            <a:pPr marL="0" indent="0">
              <a:buNone/>
            </a:pPr>
            <a:r>
              <a:rPr lang="cs-CZ" i="1" dirty="0"/>
              <a:t>Toto však věz, že v posledních dnech nastanou těžké časy. Lidé budou sobečtí, chtiví peněz, chlubiví </a:t>
            </a:r>
            <a:r>
              <a:rPr lang="cs-CZ" b="1" i="1" dirty="0"/>
              <a:t>(F60.4), </a:t>
            </a:r>
            <a:r>
              <a:rPr lang="cs-CZ" i="1" dirty="0"/>
              <a:t>domýšliví, rouhaví, rodičů neposlušní </a:t>
            </a:r>
            <a:r>
              <a:rPr lang="cs-CZ" b="1" i="1" dirty="0"/>
              <a:t>(F91.0), </a:t>
            </a:r>
            <a:r>
              <a:rPr lang="cs-CZ" i="1" dirty="0"/>
              <a:t>nevděční, nesvatí, bezcitní </a:t>
            </a:r>
            <a:r>
              <a:rPr lang="cs-CZ" b="1" i="1" dirty="0"/>
              <a:t>(F84, F60.2), </a:t>
            </a:r>
            <a:r>
              <a:rPr lang="cs-CZ" i="1" dirty="0"/>
              <a:t>nesmířliví </a:t>
            </a:r>
            <a:r>
              <a:rPr lang="cs-CZ" b="1" i="1" dirty="0"/>
              <a:t>(F60.0), </a:t>
            </a:r>
            <a:r>
              <a:rPr lang="cs-CZ" i="1" dirty="0"/>
              <a:t>pomlouvační, nevázaní </a:t>
            </a:r>
            <a:r>
              <a:rPr lang="cs-CZ" b="1" i="1" dirty="0"/>
              <a:t>(F60.8), </a:t>
            </a:r>
            <a:r>
              <a:rPr lang="cs-CZ" i="1" dirty="0"/>
              <a:t>hrubí </a:t>
            </a:r>
            <a:r>
              <a:rPr lang="cs-CZ" b="1" i="1" dirty="0"/>
              <a:t>(F60.2), </a:t>
            </a:r>
            <a:r>
              <a:rPr lang="cs-CZ" i="1" dirty="0"/>
              <a:t>nepřátelští k dobrému, zrádní, lehkomyslní, nadutí </a:t>
            </a:r>
            <a:r>
              <a:rPr lang="cs-CZ" b="1" i="1" dirty="0"/>
              <a:t>(F60.8), </a:t>
            </a:r>
            <a:r>
              <a:rPr lang="cs-CZ" i="1" dirty="0"/>
              <a:t>milující rozkoš spíše než milující Boha. Budou mít vnější formu zbožnosti, ale její moc jim bude cizí. Od takových se odvracej. K nim patří ti, kteří vnikají do domů a podmaňují si lehkověrné ženy </a:t>
            </a:r>
            <a:r>
              <a:rPr lang="cs-CZ" b="1" i="1" dirty="0"/>
              <a:t>(F51), </a:t>
            </a:r>
            <a:r>
              <a:rPr lang="cs-CZ" i="1" dirty="0"/>
              <a:t>které jsou obtížené hříchy a hnané rozličnými žádostmi, které se stále učí, a nikdy nemohou přijít k poznání pravdy. </a:t>
            </a:r>
          </a:p>
          <a:p>
            <a:pPr marL="0" indent="0" algn="r">
              <a:buNone/>
            </a:pPr>
            <a:r>
              <a:rPr lang="cs-CZ" i="1" dirty="0"/>
              <a:t>2. Timoteovi 3, 1-13</a:t>
            </a:r>
            <a:endParaRPr lang="cs-CZ" dirty="0"/>
          </a:p>
          <a:p>
            <a:endParaRPr lang="cs-CZ" dirty="0"/>
          </a:p>
        </p:txBody>
      </p:sp>
    </p:spTree>
    <p:extLst>
      <p:ext uri="{BB962C8B-B14F-4D97-AF65-F5344CB8AC3E}">
        <p14:creationId xmlns:p14="http://schemas.microsoft.com/office/powerpoint/2010/main" val="59665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Trochu statistik ze současné doby</a:t>
            </a:r>
          </a:p>
        </p:txBody>
      </p:sp>
      <p:sp>
        <p:nvSpPr>
          <p:cNvPr id="3" name="Zástupný symbol pro obsah 2"/>
          <p:cNvSpPr>
            <a:spLocks noGrp="1"/>
          </p:cNvSpPr>
          <p:nvPr>
            <p:ph idx="1"/>
          </p:nvPr>
        </p:nvSpPr>
        <p:spPr>
          <a:xfrm>
            <a:off x="838200" y="1690688"/>
            <a:ext cx="10515600" cy="4791999"/>
          </a:xfrm>
        </p:spPr>
        <p:txBody>
          <a:bodyPr>
            <a:normAutofit fontScale="85000" lnSpcReduction="20000"/>
          </a:bodyPr>
          <a:lstStyle/>
          <a:p>
            <a:r>
              <a:rPr lang="cs-CZ" dirty="0"/>
              <a:t>Nárůst psychických nemocí o 80 % za posledních 10 let, dle světových průzkumů je prevalence psychických poruch až 41,3 % u dospělé populace do 65 let, z čehož asi 23,5 procenta lidí trpělo duševní poruchou v posledním roce.</a:t>
            </a:r>
          </a:p>
          <a:p>
            <a:r>
              <a:rPr lang="cs-CZ" dirty="0"/>
              <a:t>Psychiatrické onemocnění zkracuje délku života – deprese asi o 10 let, schizofrenie asi o 25 let</a:t>
            </a:r>
          </a:p>
          <a:p>
            <a:r>
              <a:rPr lang="cs-CZ" dirty="0"/>
              <a:t>V PN Bohnice</a:t>
            </a:r>
          </a:p>
          <a:p>
            <a:pPr lvl="1"/>
            <a:r>
              <a:rPr lang="cs-CZ" dirty="0"/>
              <a:t>1/2015: 650 příjmů</a:t>
            </a:r>
          </a:p>
          <a:p>
            <a:pPr lvl="1"/>
            <a:r>
              <a:rPr lang="cs-CZ" dirty="0"/>
              <a:t>1/2016: 612</a:t>
            </a:r>
          </a:p>
          <a:p>
            <a:pPr lvl="1"/>
            <a:r>
              <a:rPr lang="cs-CZ" dirty="0"/>
              <a:t>1/2017: 631</a:t>
            </a:r>
          </a:p>
          <a:p>
            <a:pPr lvl="1"/>
            <a:r>
              <a:rPr lang="cs-CZ" dirty="0"/>
              <a:t>1/2018: 639</a:t>
            </a:r>
          </a:p>
          <a:p>
            <a:pPr lvl="1"/>
            <a:r>
              <a:rPr lang="cs-CZ" dirty="0"/>
              <a:t>1/2019: 653</a:t>
            </a:r>
          </a:p>
          <a:p>
            <a:pPr lvl="1"/>
            <a:r>
              <a:rPr lang="cs-CZ" dirty="0"/>
              <a:t>1/2020: 669</a:t>
            </a:r>
          </a:p>
          <a:p>
            <a:pPr lvl="1"/>
            <a:r>
              <a:rPr lang="cs-CZ" dirty="0"/>
              <a:t>1/2021: 558</a:t>
            </a:r>
          </a:p>
          <a:p>
            <a:pPr lvl="1"/>
            <a:r>
              <a:rPr lang="cs-CZ" dirty="0"/>
              <a:t>1/2022: 635</a:t>
            </a:r>
          </a:p>
          <a:p>
            <a:pPr lvl="1"/>
            <a:r>
              <a:rPr lang="cs-CZ" dirty="0"/>
              <a:t>1/2023: 767</a:t>
            </a:r>
          </a:p>
          <a:p>
            <a:pPr lvl="1"/>
            <a:r>
              <a:rPr lang="cs-CZ" dirty="0"/>
              <a:t>1/2024: 819 příjmů (+ asi 4 za mojí služby)</a:t>
            </a:r>
          </a:p>
        </p:txBody>
      </p:sp>
    </p:spTree>
    <p:extLst>
      <p:ext uri="{BB962C8B-B14F-4D97-AF65-F5344CB8AC3E}">
        <p14:creationId xmlns:p14="http://schemas.microsoft.com/office/powerpoint/2010/main" val="140540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1752</Words>
  <Application>Microsoft Office PowerPoint</Application>
  <PresentationFormat>Širokoúhlá obrazovka</PresentationFormat>
  <Paragraphs>106</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Jde o duši</vt:lpstr>
      <vt:lpstr>Co je duše – Starý zákon</vt:lpstr>
      <vt:lpstr>Co je duše – Nový zákon</vt:lpstr>
      <vt:lpstr>Jak Ježíš chápal duši?</vt:lpstr>
      <vt:lpstr>Shrnutí – co je duše?</vt:lpstr>
      <vt:lpstr>O duši je toho v Novém zákoně hodně…</vt:lpstr>
      <vt:lpstr>Stav duševního zdraví na konci dnů</vt:lpstr>
      <vt:lpstr>Stav duševního zdraví na konci dnů</vt:lpstr>
      <vt:lpstr>Trochu statistik ze současné doby</vt:lpstr>
      <vt:lpstr>Jak se o duši starat</vt:lpstr>
      <vt:lpstr>Co duši prospívá?</vt:lpstr>
      <vt:lpstr>Co duši ubližuje?</vt:lpstr>
      <vt:lpstr>Vztah duše a těla</vt:lpstr>
      <vt:lpstr>Vztah duše a těla – aktuální výzkumy</vt:lpstr>
      <vt:lpstr>Vztah duše a ducha</vt:lpstr>
      <vt:lpstr>Rekapitulace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Jde o duši</dc:title>
  <dc:creator>Terka</dc:creator>
  <cp:lastModifiedBy>Hana Káchová</cp:lastModifiedBy>
  <cp:revision>15</cp:revision>
  <dcterms:created xsi:type="dcterms:W3CDTF">2024-01-21T12:46:15Z</dcterms:created>
  <dcterms:modified xsi:type="dcterms:W3CDTF">2024-02-18T18:04:03Z</dcterms:modified>
</cp:coreProperties>
</file>